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20" r:id="rId2"/>
  </p:sldMasterIdLst>
  <p:notesMasterIdLst>
    <p:notesMasterId r:id="rId39"/>
  </p:notesMasterIdLst>
  <p:sldIdLst>
    <p:sldId id="256" r:id="rId3"/>
    <p:sldId id="257" r:id="rId4"/>
    <p:sldId id="296" r:id="rId5"/>
    <p:sldId id="262" r:id="rId6"/>
    <p:sldId id="258" r:id="rId7"/>
    <p:sldId id="265" r:id="rId8"/>
    <p:sldId id="259" r:id="rId9"/>
    <p:sldId id="269" r:id="rId10"/>
    <p:sldId id="270" r:id="rId11"/>
    <p:sldId id="297" r:id="rId12"/>
    <p:sldId id="315" r:id="rId13"/>
    <p:sldId id="307" r:id="rId14"/>
    <p:sldId id="308" r:id="rId15"/>
    <p:sldId id="306" r:id="rId16"/>
    <p:sldId id="273" r:id="rId17"/>
    <p:sldId id="276" r:id="rId18"/>
    <p:sldId id="311" r:id="rId19"/>
    <p:sldId id="313" r:id="rId20"/>
    <p:sldId id="312" r:id="rId21"/>
    <p:sldId id="283" r:id="rId22"/>
    <p:sldId id="284" r:id="rId23"/>
    <p:sldId id="286" r:id="rId24"/>
    <p:sldId id="316" r:id="rId25"/>
    <p:sldId id="318" r:id="rId26"/>
    <p:sldId id="317" r:id="rId27"/>
    <p:sldId id="319" r:id="rId28"/>
    <p:sldId id="303" r:id="rId29"/>
    <p:sldId id="320" r:id="rId30"/>
    <p:sldId id="321" r:id="rId31"/>
    <p:sldId id="289" r:id="rId32"/>
    <p:sldId id="261" r:id="rId33"/>
    <p:sldId id="292" r:id="rId34"/>
    <p:sldId id="294" r:id="rId35"/>
    <p:sldId id="293" r:id="rId36"/>
    <p:sldId id="291" r:id="rId37"/>
    <p:sldId id="290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  <a:srgbClr val="CBCDD1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28" autoAdjust="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4ADF0-A6B8-4C73-9367-16B254993F6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A81286D-5C04-4516-9605-F21F9C4A18B2}">
      <dgm:prSet phldrT="[Text]" custT="1"/>
      <dgm:spPr/>
      <dgm:t>
        <a:bodyPr/>
        <a:lstStyle/>
        <a:p>
          <a:r>
            <a:rPr lang="cs-CZ" sz="1000" dirty="0" smtClean="0"/>
            <a:t>ZČU v Plzni, FEL</a:t>
          </a:r>
          <a:endParaRPr lang="cs-CZ" sz="1000" dirty="0"/>
        </a:p>
      </dgm:t>
    </dgm:pt>
    <dgm:pt modelId="{0FFC2942-1000-4EB8-903B-78122BEED40E}" type="parTrans" cxnId="{C186D2FF-8EC1-43A7-8BFF-393784E3B273}">
      <dgm:prSet/>
      <dgm:spPr/>
      <dgm:t>
        <a:bodyPr/>
        <a:lstStyle/>
        <a:p>
          <a:endParaRPr lang="cs-CZ"/>
        </a:p>
      </dgm:t>
    </dgm:pt>
    <dgm:pt modelId="{85C5111A-9AA6-4D18-99A9-B896D410913D}" type="sibTrans" cxnId="{C186D2FF-8EC1-43A7-8BFF-393784E3B273}">
      <dgm:prSet/>
      <dgm:spPr/>
      <dgm:t>
        <a:bodyPr/>
        <a:lstStyle/>
        <a:p>
          <a:endParaRPr lang="cs-CZ"/>
        </a:p>
      </dgm:t>
    </dgm:pt>
    <dgm:pt modelId="{EA3CC1E3-EAAF-4D27-8E2C-5FCA1830F44D}">
      <dgm:prSet phldrT="[Text]" custT="1"/>
      <dgm:spPr/>
      <dgm:t>
        <a:bodyPr/>
        <a:lstStyle/>
        <a:p>
          <a:r>
            <a:rPr lang="cs-CZ" sz="1000" dirty="0" smtClean="0"/>
            <a:t>Katedra elektroenergetiky                          a ekologie</a:t>
          </a:r>
          <a:endParaRPr lang="cs-CZ" sz="1000" dirty="0"/>
        </a:p>
      </dgm:t>
    </dgm:pt>
    <dgm:pt modelId="{A392FFF2-16BA-4886-94BA-5817E2CFB562}" type="parTrans" cxnId="{4FBC69F6-B5DF-4F55-91D5-4A351E19B7DE}">
      <dgm:prSet/>
      <dgm:spPr/>
      <dgm:t>
        <a:bodyPr/>
        <a:lstStyle/>
        <a:p>
          <a:endParaRPr lang="cs-CZ"/>
        </a:p>
      </dgm:t>
    </dgm:pt>
    <dgm:pt modelId="{582B8AFD-4F35-44D1-A4FF-59A5C2DFFAB1}" type="sibTrans" cxnId="{4FBC69F6-B5DF-4F55-91D5-4A351E19B7DE}">
      <dgm:prSet/>
      <dgm:spPr/>
      <dgm:t>
        <a:bodyPr/>
        <a:lstStyle/>
        <a:p>
          <a:endParaRPr lang="cs-CZ"/>
        </a:p>
      </dgm:t>
    </dgm:pt>
    <dgm:pt modelId="{7D9F5BCD-B7A5-4F8C-9714-45C1C2463FF6}" type="pres">
      <dgm:prSet presAssocID="{0BF4ADF0-A6B8-4C73-9367-16B254993F65}" presName="compositeShape" presStyleCnt="0">
        <dgm:presLayoutVars>
          <dgm:dir/>
          <dgm:resizeHandles/>
        </dgm:presLayoutVars>
      </dgm:prSet>
      <dgm:spPr/>
    </dgm:pt>
    <dgm:pt modelId="{1BA8BED8-6F39-4D46-A43D-1F04D164F524}" type="pres">
      <dgm:prSet presAssocID="{0BF4ADF0-A6B8-4C73-9367-16B254993F65}" presName="pyramid" presStyleLbl="node1" presStyleIdx="0" presStyleCnt="1"/>
      <dgm:spPr/>
    </dgm:pt>
    <dgm:pt modelId="{678FC21A-68C4-44FC-88A3-6F8A8C96F004}" type="pres">
      <dgm:prSet presAssocID="{0BF4ADF0-A6B8-4C73-9367-16B254993F65}" presName="theList" presStyleCnt="0"/>
      <dgm:spPr/>
    </dgm:pt>
    <dgm:pt modelId="{43875CB4-711F-4BC8-9DC8-99631683C342}" type="pres">
      <dgm:prSet presAssocID="{AA81286D-5C04-4516-9605-F21F9C4A18B2}" presName="aNode" presStyleLbl="fgAcc1" presStyleIdx="0" presStyleCnt="2" custScaleX="1530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A6C3BD-A388-436E-AFCF-2732DB0B5D8A}" type="pres">
      <dgm:prSet presAssocID="{AA81286D-5C04-4516-9605-F21F9C4A18B2}" presName="aSpace" presStyleCnt="0"/>
      <dgm:spPr/>
    </dgm:pt>
    <dgm:pt modelId="{2D4FA149-DBE0-480A-A7F3-0866A5EC8B2C}" type="pres">
      <dgm:prSet presAssocID="{EA3CC1E3-EAAF-4D27-8E2C-5FCA1830F44D}" presName="aNode" presStyleLbl="fgAcc1" presStyleIdx="1" presStyleCnt="2" custScaleX="1569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E095F2-869A-4C35-A099-8F01FEB0B06C}" type="pres">
      <dgm:prSet presAssocID="{EA3CC1E3-EAAF-4D27-8E2C-5FCA1830F44D}" presName="aSpace" presStyleCnt="0"/>
      <dgm:spPr/>
    </dgm:pt>
  </dgm:ptLst>
  <dgm:cxnLst>
    <dgm:cxn modelId="{29E259D8-58A3-423E-A278-1F9E8EA60BA9}" type="presOf" srcId="{AA81286D-5C04-4516-9605-F21F9C4A18B2}" destId="{43875CB4-711F-4BC8-9DC8-99631683C342}" srcOrd="0" destOrd="0" presId="urn:microsoft.com/office/officeart/2005/8/layout/pyramid2"/>
    <dgm:cxn modelId="{C186D2FF-8EC1-43A7-8BFF-393784E3B273}" srcId="{0BF4ADF0-A6B8-4C73-9367-16B254993F65}" destId="{AA81286D-5C04-4516-9605-F21F9C4A18B2}" srcOrd="0" destOrd="0" parTransId="{0FFC2942-1000-4EB8-903B-78122BEED40E}" sibTransId="{85C5111A-9AA6-4D18-99A9-B896D410913D}"/>
    <dgm:cxn modelId="{404357A7-61A4-4FBF-8FD9-2B7948BA216B}" type="presOf" srcId="{EA3CC1E3-EAAF-4D27-8E2C-5FCA1830F44D}" destId="{2D4FA149-DBE0-480A-A7F3-0866A5EC8B2C}" srcOrd="0" destOrd="0" presId="urn:microsoft.com/office/officeart/2005/8/layout/pyramid2"/>
    <dgm:cxn modelId="{7F1B8847-E43A-4DE2-814E-4DC111261BFB}" type="presOf" srcId="{0BF4ADF0-A6B8-4C73-9367-16B254993F65}" destId="{7D9F5BCD-B7A5-4F8C-9714-45C1C2463FF6}" srcOrd="0" destOrd="0" presId="urn:microsoft.com/office/officeart/2005/8/layout/pyramid2"/>
    <dgm:cxn modelId="{4FBC69F6-B5DF-4F55-91D5-4A351E19B7DE}" srcId="{0BF4ADF0-A6B8-4C73-9367-16B254993F65}" destId="{EA3CC1E3-EAAF-4D27-8E2C-5FCA1830F44D}" srcOrd="1" destOrd="0" parTransId="{A392FFF2-16BA-4886-94BA-5817E2CFB562}" sibTransId="{582B8AFD-4F35-44D1-A4FF-59A5C2DFFAB1}"/>
    <dgm:cxn modelId="{0EC58E50-DF58-4C70-AB89-0C3352D114E9}" type="presParOf" srcId="{7D9F5BCD-B7A5-4F8C-9714-45C1C2463FF6}" destId="{1BA8BED8-6F39-4D46-A43D-1F04D164F524}" srcOrd="0" destOrd="0" presId="urn:microsoft.com/office/officeart/2005/8/layout/pyramid2"/>
    <dgm:cxn modelId="{90F8267D-2C9D-4DB2-A461-9A032DAD0F79}" type="presParOf" srcId="{7D9F5BCD-B7A5-4F8C-9714-45C1C2463FF6}" destId="{678FC21A-68C4-44FC-88A3-6F8A8C96F004}" srcOrd="1" destOrd="0" presId="urn:microsoft.com/office/officeart/2005/8/layout/pyramid2"/>
    <dgm:cxn modelId="{38C4D5ED-A96B-4921-98A5-866E238F32F5}" type="presParOf" srcId="{678FC21A-68C4-44FC-88A3-6F8A8C96F004}" destId="{43875CB4-711F-4BC8-9DC8-99631683C342}" srcOrd="0" destOrd="0" presId="urn:microsoft.com/office/officeart/2005/8/layout/pyramid2"/>
    <dgm:cxn modelId="{FF899A35-713C-4F19-A560-EAC495494DE2}" type="presParOf" srcId="{678FC21A-68C4-44FC-88A3-6F8A8C96F004}" destId="{F3A6C3BD-A388-436E-AFCF-2732DB0B5D8A}" srcOrd="1" destOrd="0" presId="urn:microsoft.com/office/officeart/2005/8/layout/pyramid2"/>
    <dgm:cxn modelId="{F9B62808-01A6-4D37-8457-8E1EC11E41D1}" type="presParOf" srcId="{678FC21A-68C4-44FC-88A3-6F8A8C96F004}" destId="{2D4FA149-DBE0-480A-A7F3-0866A5EC8B2C}" srcOrd="2" destOrd="0" presId="urn:microsoft.com/office/officeart/2005/8/layout/pyramid2"/>
    <dgm:cxn modelId="{31E647C5-2A4A-473E-A0BB-0F4AFC75D959}" type="presParOf" srcId="{678FC21A-68C4-44FC-88A3-6F8A8C96F004}" destId="{A5E095F2-869A-4C35-A099-8F01FEB0B06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BED8-6F39-4D46-A43D-1F04D164F524}">
      <dsp:nvSpPr>
        <dsp:cNvPr id="0" name=""/>
        <dsp:cNvSpPr/>
      </dsp:nvSpPr>
      <dsp:spPr>
        <a:xfrm>
          <a:off x="603598" y="0"/>
          <a:ext cx="2016224" cy="20162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5CB4-711F-4BC8-9DC8-99631683C342}">
      <dsp:nvSpPr>
        <dsp:cNvPr id="0" name=""/>
        <dsp:cNvSpPr/>
      </dsp:nvSpPr>
      <dsp:spPr>
        <a:xfrm>
          <a:off x="1264041" y="201819"/>
          <a:ext cx="2005881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ZČU v Plzni, FEL</a:t>
          </a:r>
          <a:endParaRPr lang="cs-CZ" sz="1000" kern="1200" dirty="0"/>
        </a:p>
      </dsp:txBody>
      <dsp:txXfrm>
        <a:off x="1299028" y="236806"/>
        <a:ext cx="1935907" cy="646730"/>
      </dsp:txXfrm>
    </dsp:sp>
    <dsp:sp modelId="{2D4FA149-DBE0-480A-A7F3-0866A5EC8B2C}">
      <dsp:nvSpPr>
        <dsp:cNvPr id="0" name=""/>
        <dsp:cNvSpPr/>
      </dsp:nvSpPr>
      <dsp:spPr>
        <a:xfrm>
          <a:off x="1238787" y="1008111"/>
          <a:ext cx="2056390" cy="716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Katedra elektroenergetiky                          a ekologie</a:t>
          </a:r>
          <a:endParaRPr lang="cs-CZ" sz="1000" kern="1200" dirty="0"/>
        </a:p>
      </dsp:txBody>
      <dsp:txXfrm>
        <a:off x="1273774" y="1043098"/>
        <a:ext cx="1986416" cy="64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90B990-9214-4877-BA7E-24D40E3DB665}" type="datetimeFigureOut">
              <a:rPr lang="cs-CZ"/>
              <a:pPr>
                <a:defRPr/>
              </a:pPr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A87BEF-DF33-484E-94C2-5C25EF8593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48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A42CB-9562-4812-9F7A-84C2F98683DA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cs-CZ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cs-CZ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1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11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85B091E-B2FE-4C34-AA2B-A0391952C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340F-1423-48B1-B174-50CFA63846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D53D-9BD3-4EA4-BF91-4972DDAE01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E420-8C03-45C4-9EF9-7861737442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D5BDA-E95A-468E-B49D-C4605B08E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91AA-7C30-4A10-B7F8-6B711275C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16FA-FCAE-4707-A18B-B3E25C6FD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D682-9B79-4153-8272-965E2E776B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0BD6-A725-422E-A9CA-8136BAA9BB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7F3B-FABC-4786-B1DA-ED20D52B49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CCFC-1E99-458B-8C70-28CDA31B5B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01F8-4B8E-4A55-96E3-7705E9AE02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D501B-F71D-4DED-9034-C28AAF521F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00230-83C7-400D-B0E0-F75517AD90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82A9-B38A-4AAD-9C63-59FA92E57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8453-0441-458B-BE64-D1B2CE1B6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89F4-9878-4A85-AA59-5549905B30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4B01-346A-4139-B753-A918087D6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6BA0-35C2-49F0-85C1-0D85501EC5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5977-E0E2-4D11-A533-FDE803A776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B72E-4870-4E50-BACD-EC0DA7065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EB74-D3A1-4BA8-8F2A-C7368D1E4E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64CE-D857-4E2B-AE63-0871761FB6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4899-45A9-4650-85ED-71CD70C53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CA92E-B7C2-461A-8C77-DAC94FD134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23207B-159A-4B5F-ACC7-8B55E94D90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3200" smtClean="0"/>
              <a:t>NÁVRH MODERNÍ ELEKTROINSTALACE DO RODINNÉHO SÍDLA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Základní vztahy a výpočty dle ČSN</a:t>
            </a:r>
            <a:endParaRPr lang="cs-CZ" altLang="cs-CZ" sz="32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eaLnBrk="1" hangingPunct="1">
              <a:lnSpc>
                <a:spcPct val="90000"/>
              </a:lnSpc>
              <a:buSzPct val="90000"/>
              <a:buFont typeface="+mj-lt"/>
              <a:buAutoNum type="arabicParenR"/>
              <a:defRPr/>
            </a:pPr>
            <a:r>
              <a:rPr lang="cs-CZ" dirty="0" smtClean="0"/>
              <a:t>ČSN 33 2130: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instalovaný a soudobý příkon objektu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výpočtové zatížení přívodních kabelů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úbytek napětí</a:t>
            </a:r>
          </a:p>
          <a:p>
            <a:pPr marL="514350" indent="-514350" eaLnBrk="1" hangingPunct="1">
              <a:lnSpc>
                <a:spcPct val="90000"/>
              </a:lnSpc>
              <a:buSzPct val="90000"/>
              <a:buFont typeface="+mj-lt"/>
              <a:buAutoNum type="arabicParenR"/>
              <a:defRPr/>
            </a:pPr>
            <a:r>
              <a:rPr lang="cs-CZ" dirty="0" smtClean="0"/>
              <a:t>ČSN 33 2000-5-523 </a:t>
            </a:r>
            <a:r>
              <a:rPr lang="cs-CZ" dirty="0" err="1" smtClean="0"/>
              <a:t>ed</a:t>
            </a:r>
            <a:r>
              <a:rPr lang="cs-CZ" dirty="0" smtClean="0"/>
              <a:t>. 2: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dovolené proudy podle způsobu uložení</a:t>
            </a:r>
          </a:p>
          <a:p>
            <a:pPr marL="514350" indent="-514350" eaLnBrk="1" hangingPunct="1">
              <a:lnSpc>
                <a:spcPct val="90000"/>
              </a:lnSpc>
              <a:buSzPct val="90000"/>
              <a:buFont typeface="+mj-lt"/>
              <a:buAutoNum type="arabicParenR"/>
              <a:defRPr/>
            </a:pPr>
            <a:r>
              <a:rPr lang="cs-CZ" dirty="0" smtClean="0"/>
              <a:t>ČSN 33 2000-4-43: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kontrola ochrany vedení před nadproudy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kontrola na minimální průřez</a:t>
            </a:r>
          </a:p>
          <a:p>
            <a:pPr marL="514350" indent="-514350" eaLnBrk="1" hangingPunct="1">
              <a:lnSpc>
                <a:spcPct val="90000"/>
              </a:lnSpc>
              <a:buSzPct val="90000"/>
              <a:buFont typeface="+mj-lt"/>
              <a:buAutoNum type="arabicParenR"/>
              <a:defRPr/>
            </a:pPr>
            <a:r>
              <a:rPr lang="cs-CZ" dirty="0" smtClean="0"/>
              <a:t>ČSN EN 60909-0: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zkratové proudy, impedance, rezistance a reaktance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ekvivalentní oteplovací zkratový 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Základní vztahy a výpočty dle ČSN</a:t>
            </a:r>
            <a:endParaRPr lang="cs-CZ" altLang="cs-CZ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Arial" charset="0"/>
              <a:buAutoNum type="arabicParenR" startAt="5"/>
            </a:pPr>
            <a:r>
              <a:rPr lang="cs-CZ" altLang="cs-CZ" sz="2400" smtClean="0"/>
              <a:t>ČSN 33 2000-4-41 ed. 2: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kontrola impedance poruchové smyčky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Arial" charset="0"/>
              <a:buAutoNum type="arabicParenR" startAt="5"/>
            </a:pPr>
            <a:r>
              <a:rPr lang="cs-CZ" altLang="cs-CZ" sz="2400" smtClean="0"/>
              <a:t>ČSN EN 62305-3: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elektrická izolace vnějšího LPS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minimální délka nebo plocha zemničů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Standardní elektroinstalace</a:t>
            </a:r>
            <a:r>
              <a:rPr lang="cs-CZ" altLang="cs-CZ" sz="32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Dimenzování podle předchozích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Ovládání: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osvětlení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mtClean="0"/>
              <a:t>spínače, přepínače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mtClean="0"/>
              <a:t>pomocí impulsních relé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žaluzie, rolety, markýzy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mtClean="0"/>
              <a:t>lokálně – elektromechanické nebo elektronické spínače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mtClean="0"/>
              <a:t>skupinově - elektronické spínače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vjezdových nebo garážových vrat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mtClean="0"/>
              <a:t>bezdrátové ovladače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Standardní elektroinstalace</a:t>
            </a:r>
            <a:r>
              <a:rPr lang="cs-CZ" altLang="cs-CZ" sz="32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Výhody: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nižší pořizovací náklady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pouze silová vedení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Nevýhody: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omezený počet ovládacích míst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oddělené ovládání jednotlivých systémů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Moderní elektroinstalace</a:t>
            </a:r>
            <a:r>
              <a:rPr lang="cs-CZ" altLang="cs-CZ" sz="32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Automatizované systémy dělíme na: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decentralizované (aktory a senzory obsahují vlastní mikroprocesor s pamětí a komunikují spolu pomocí datových telegramů po dvouvodičové sběrnici, např. EIB, LON)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centralizované (vstupy a výstupy jsou hvězdicovým způsobem připojeny k centrální jednotce, např. PHC, Ego-n)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hybridní (senzory jsou připojeny na sběrnici a výstupy jsou připojeny na řídící jednotku,Nikobus)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/>
              <a:t>Moderní elektroinstalace - Xcomfort Nikobus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852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Základními prvky systému </a:t>
            </a:r>
            <a:r>
              <a:rPr lang="cs-CZ" dirty="0" err="1" smtClean="0"/>
              <a:t>Nikobus</a:t>
            </a:r>
            <a:r>
              <a:rPr lang="cs-CZ" dirty="0" smtClean="0"/>
              <a:t> jsou:</a:t>
            </a:r>
          </a:p>
          <a:p>
            <a:pPr lvl="1" eaLnBrk="1" hangingPunct="1">
              <a:defRPr/>
            </a:pPr>
            <a:r>
              <a:rPr lang="cs-CZ" dirty="0" smtClean="0"/>
              <a:t>sběrnice: 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galvanicky oddělena od sítě 230V a napájena bezpečným malým napětím 9V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topologii lze uspořádat do kruhové, lineární, stromové nebo hvězdicové struktury</a:t>
            </a:r>
          </a:p>
          <a:p>
            <a:pPr lvl="1" eaLnBrk="1" hangingPunct="1">
              <a:defRPr/>
            </a:pPr>
            <a:r>
              <a:rPr lang="cs-CZ" dirty="0" smtClean="0"/>
              <a:t>centrální jednotky: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spínací, </a:t>
            </a:r>
            <a:r>
              <a:rPr lang="cs-CZ" dirty="0" err="1" smtClean="0"/>
              <a:t>stmívací</a:t>
            </a:r>
            <a:r>
              <a:rPr lang="cs-CZ" dirty="0" smtClean="0"/>
              <a:t> a roletová jednotka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na jednu sběrnici lze připojit maximálně 20 jednotek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jednotky se dají libovolně kombinovat a ke každé jednotce lze připojit až 256 senzorů</a:t>
            </a:r>
          </a:p>
          <a:p>
            <a:pPr lvl="1" eaLnBrk="1" hangingPunct="1">
              <a:defRPr/>
            </a:pPr>
            <a:r>
              <a:rPr lang="cs-CZ" dirty="0" smtClean="0"/>
              <a:t>senzory: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r>
              <a:rPr lang="cs-CZ" dirty="0" smtClean="0"/>
              <a:t>senzory, převodníky nebo přímé digitální vstupy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Spínací jednotka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slouží ke spínání svítidel, zásuvek, stykačů nebo k řízení modulových stmívačů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/>
          <a:srcRect l="362"/>
          <a:stretch>
            <a:fillRect/>
          </a:stretch>
        </p:blipFill>
        <p:spPr bwMode="auto">
          <a:xfrm>
            <a:off x="828675" y="3311525"/>
            <a:ext cx="81041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Ovládací prvky systému Nikobus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2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smtClean="0"/>
              <a:t>Sběrnicová tlačítka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základní senzory v provedení dvou, čtyř a osmi tlačítkových bodů.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smtClean="0"/>
              <a:t>Převodníky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slouží pro připojení klasických vypínačů, tlačítek nebo snímačů pohybu a jsou v modulovém nebo plošném provedení.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smtClean="0"/>
              <a:t>Bezdrátové RF a IR ovládání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přijímače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1900" smtClean="0"/>
              <a:t>radiofrekveční v modulovém provedení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1900" smtClean="0"/>
              <a:t>sběrnicová tlačítka s infračerveným přijímačem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ovladače</a:t>
            </a: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1900" smtClean="0"/>
              <a:t>bezdrátová tlačítka, ruční ovladače.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IR ovladač</a:t>
            </a:r>
          </a:p>
        </p:txBody>
      </p:sp>
      <p:pic>
        <p:nvPicPr>
          <p:cNvPr id="21507" name="Zástupný symbol pro obsah 5" descr="Pront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1313" y="2362200"/>
            <a:ext cx="2224087" cy="3724275"/>
          </a:xfrm>
        </p:spPr>
      </p:pic>
      <p:sp>
        <p:nvSpPr>
          <p:cNvPr id="21508" name="Zástupný symbol pro obsah 4"/>
          <p:cNvSpPr>
            <a:spLocks noGrp="1"/>
          </p:cNvSpPr>
          <p:nvPr>
            <p:ph sz="half" idx="2"/>
          </p:nvPr>
        </p:nvSpPr>
        <p:spPr>
          <a:xfrm>
            <a:off x="4071938" y="2362200"/>
            <a:ext cx="4459287" cy="3724275"/>
          </a:xfrm>
        </p:spPr>
        <p:txBody>
          <a:bodyPr/>
          <a:lstStyle/>
          <a:p>
            <a:r>
              <a:rPr lang="cs-CZ" altLang="cs-CZ" smtClean="0"/>
              <a:t>Dálkový ovladač Pronto</a:t>
            </a:r>
          </a:p>
          <a:p>
            <a:pPr lvl="1"/>
            <a:r>
              <a:rPr lang="cs-CZ" altLang="cs-CZ" smtClean="0"/>
              <a:t>univerzální IR ovladač</a:t>
            </a:r>
          </a:p>
          <a:p>
            <a:pPr lvl="1"/>
            <a:r>
              <a:rPr lang="cs-CZ" altLang="cs-CZ" smtClean="0"/>
              <a:t>ovládání systémů</a:t>
            </a:r>
          </a:p>
          <a:p>
            <a:pPr lvl="2">
              <a:buFont typeface="Courier New" pitchFamily="49" charset="0"/>
              <a:buChar char="o"/>
            </a:pPr>
            <a:r>
              <a:rPr lang="cs-CZ" altLang="cs-CZ" smtClean="0"/>
              <a:t>Nikobus</a:t>
            </a:r>
          </a:p>
          <a:p>
            <a:pPr lvl="2">
              <a:buFont typeface="Courier New" pitchFamily="49" charset="0"/>
              <a:buChar char="o"/>
            </a:pPr>
            <a:r>
              <a:rPr lang="cs-CZ" altLang="cs-CZ" smtClean="0"/>
              <a:t>Allegretto – systém distribučního ovládání audiotechniky firmy Moeller</a:t>
            </a:r>
          </a:p>
          <a:p>
            <a:pPr lvl="2">
              <a:buFont typeface="Courier New" pitchFamily="49" charset="0"/>
              <a:buChar char="o"/>
            </a:pPr>
            <a:r>
              <a:rPr lang="cs-CZ" altLang="cs-CZ" smtClean="0"/>
              <a:t>přístrojů vybavených IR přijímači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Ovládací prvky systému Nikobus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852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300" smtClean="0"/>
              <a:t>Digitální termostaty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řízení vytápění.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smtClean="0"/>
              <a:t>Detektory pohybu a přítomnosti osob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zabudovaný senzor osvětlení.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smtClean="0"/>
              <a:t>Spínací hodiny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 dvou nebo čtyřkanálové pro spínání elektrických spotřebičů dle časového plánu.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smtClean="0"/>
              <a:t>Větrná automatika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ochrana venkovních žaluzií a markýz</a:t>
            </a:r>
            <a:r>
              <a:rPr lang="cs-CZ" altLang="cs-CZ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smtClean="0"/>
              <a:t>PC link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umožňuje komfortní programování systému Nikobus.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Zásady pro vypracování: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SzPct val="90000"/>
              <a:buFont typeface="Wingdings" pitchFamily="2" charset="2"/>
              <a:buAutoNum type="arabicPeriod"/>
            </a:pPr>
            <a:r>
              <a:rPr lang="cs-CZ" altLang="cs-CZ" sz="2600" smtClean="0"/>
              <a:t>Základní postup</a:t>
            </a:r>
          </a:p>
          <a:p>
            <a:pPr marL="533400" indent="-533400" eaLnBrk="1" hangingPunct="1">
              <a:buSzPct val="90000"/>
              <a:buFont typeface="Wingdings" pitchFamily="2" charset="2"/>
              <a:buAutoNum type="arabicPeriod"/>
            </a:pPr>
            <a:r>
              <a:rPr lang="cs-CZ" altLang="cs-CZ" sz="2600" smtClean="0"/>
              <a:t>Základní požadavky zákonů, norem a technických předpisů</a:t>
            </a:r>
          </a:p>
          <a:p>
            <a:pPr marL="533400" indent="-533400" eaLnBrk="1" hangingPunct="1">
              <a:buSzPct val="90000"/>
              <a:buFont typeface="Wingdings" pitchFamily="2" charset="2"/>
              <a:buAutoNum type="arabicPeriod"/>
            </a:pPr>
            <a:r>
              <a:rPr lang="cs-CZ" altLang="cs-CZ" sz="2600" smtClean="0"/>
              <a:t>Základní vztahy a návrh standardní elektroinstalace</a:t>
            </a:r>
          </a:p>
          <a:p>
            <a:pPr marL="533400" indent="-533400" eaLnBrk="1" hangingPunct="1">
              <a:buSzPct val="90000"/>
              <a:buFont typeface="Arial" charset="0"/>
              <a:buAutoNum type="arabicPeriod" startAt="4"/>
            </a:pPr>
            <a:r>
              <a:rPr lang="cs-CZ" altLang="cs-CZ" sz="2600" smtClean="0"/>
              <a:t>Elektroinstalace  NIKOBUS</a:t>
            </a:r>
          </a:p>
          <a:p>
            <a:pPr marL="533400" indent="-533400" eaLnBrk="1" hangingPunct="1">
              <a:buSzPct val="90000"/>
              <a:buFont typeface="Wingdings" pitchFamily="2" charset="2"/>
              <a:buAutoNum type="arabicPeriod" startAt="4"/>
            </a:pPr>
            <a:r>
              <a:rPr lang="cs-CZ" altLang="cs-CZ" sz="2600" smtClean="0"/>
              <a:t>Vzorový projekt </a:t>
            </a:r>
          </a:p>
          <a:p>
            <a:pPr marL="533400" indent="-533400" eaLnBrk="1" hangingPunct="1">
              <a:buSzPct val="90000"/>
              <a:buFont typeface="Wingdings" pitchFamily="2" charset="2"/>
              <a:buAutoNum type="arabicPeriod"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/>
              <a:t>Projekt zařízení silnoproudé elektrotechniky rodinného sídla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Členění dokumentace:</a:t>
            </a:r>
          </a:p>
          <a:p>
            <a:pPr lvl="1" eaLnBrk="1" hangingPunct="1"/>
            <a:r>
              <a:rPr lang="cs-CZ" altLang="cs-CZ" smtClean="0"/>
              <a:t>základní údaje</a:t>
            </a:r>
          </a:p>
          <a:p>
            <a:pPr lvl="1" eaLnBrk="1" hangingPunct="1"/>
            <a:r>
              <a:rPr lang="cs-CZ" altLang="cs-CZ" smtClean="0"/>
              <a:t>technické údaje</a:t>
            </a:r>
          </a:p>
          <a:p>
            <a:pPr lvl="1" eaLnBrk="1" hangingPunct="1"/>
            <a:r>
              <a:rPr lang="cs-CZ" altLang="cs-CZ" smtClean="0"/>
              <a:t>stanovení vnějších vlivů a ochran před úrazem elektrickým proudem</a:t>
            </a:r>
          </a:p>
          <a:p>
            <a:pPr lvl="1" eaLnBrk="1" hangingPunct="1"/>
            <a:r>
              <a:rPr lang="cs-CZ" altLang="cs-CZ" smtClean="0"/>
              <a:t>výpočty</a:t>
            </a:r>
          </a:p>
          <a:p>
            <a:pPr lvl="1" eaLnBrk="1" hangingPunct="1"/>
            <a:r>
              <a:rPr lang="cs-CZ" altLang="cs-CZ" smtClean="0"/>
              <a:t>technický popis</a:t>
            </a:r>
          </a:p>
          <a:p>
            <a:pPr lvl="1" eaLnBrk="1" hangingPunct="1"/>
            <a:r>
              <a:rPr lang="cs-CZ" altLang="cs-CZ" smtClean="0"/>
              <a:t>přílohová část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Základní a technické údaje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Předmět a rozsah projektové dokumentace</a:t>
            </a:r>
          </a:p>
          <a:p>
            <a:pPr lvl="1" eaLnBrk="1" hangingPunct="1">
              <a:defRPr/>
            </a:pPr>
            <a:r>
              <a:rPr lang="cs-CZ" dirty="0" smtClean="0"/>
              <a:t>elektrotechnická část silnoproudých rozvodů včetně přípojky od distribuční soustavy </a:t>
            </a:r>
          </a:p>
          <a:p>
            <a:pPr eaLnBrk="1" hangingPunct="1">
              <a:defRPr/>
            </a:pPr>
            <a:r>
              <a:rPr lang="cs-CZ" dirty="0" smtClean="0"/>
              <a:t>Podklady pro vypracování projektu</a:t>
            </a:r>
          </a:p>
          <a:p>
            <a:pPr lvl="1" eaLnBrk="1" hangingPunct="1">
              <a:defRPr/>
            </a:pPr>
            <a:r>
              <a:rPr lang="cs-CZ" dirty="0" smtClean="0"/>
              <a:t>požadavky investora, místní šetření, stavební část projektu </a:t>
            </a:r>
          </a:p>
          <a:p>
            <a:pPr eaLnBrk="1" hangingPunct="1">
              <a:defRPr/>
            </a:pPr>
            <a:r>
              <a:rPr lang="cs-CZ" dirty="0" smtClean="0"/>
              <a:t>Napájecí bod</a:t>
            </a:r>
          </a:p>
          <a:p>
            <a:pPr lvl="1" eaLnBrk="1" hangingPunct="1">
              <a:defRPr/>
            </a:pPr>
            <a:r>
              <a:rPr lang="cs-CZ" dirty="0" smtClean="0"/>
              <a:t>stávající přípojková skříň </a:t>
            </a:r>
          </a:p>
          <a:p>
            <a:pPr eaLnBrk="1" hangingPunct="1">
              <a:defRPr/>
            </a:pPr>
            <a:r>
              <a:rPr lang="cs-CZ" dirty="0" smtClean="0"/>
              <a:t>Rozvodná soustava</a:t>
            </a:r>
          </a:p>
          <a:p>
            <a:pPr lvl="1" eaLnBrk="1" hangingPunct="1">
              <a:defRPr/>
            </a:pPr>
            <a:r>
              <a:rPr lang="cs-CZ" dirty="0" smtClean="0"/>
              <a:t>použité soustavy TN-C, TN-C-S, TN-S, SELV  </a:t>
            </a:r>
          </a:p>
          <a:p>
            <a:pPr eaLnBrk="1" hangingPunct="1">
              <a:defRPr/>
            </a:pPr>
            <a:r>
              <a:rPr lang="cs-CZ" dirty="0" smtClean="0"/>
              <a:t>Příkony</a:t>
            </a:r>
          </a:p>
          <a:p>
            <a:pPr lvl="1" eaLnBrk="1" hangingPunct="1">
              <a:defRPr/>
            </a:pPr>
            <a:r>
              <a:rPr lang="cs-CZ" dirty="0" smtClean="0"/>
              <a:t>stanoveny výpočtem	 - instalovaný 	29,7 kW</a:t>
            </a:r>
          </a:p>
          <a:p>
            <a:pPr lvl="1" eaLnBrk="1" hangingPunct="1">
              <a:buFontTx/>
              <a:buNone/>
              <a:defRPr/>
            </a:pPr>
            <a:r>
              <a:rPr lang="cs-CZ" dirty="0" smtClean="0"/>
              <a:t>                                   	 - max. soudobý 	20,5 kW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/>
              <a:t>Stanovení vnějších vlivů a ochran před úrazem elektrickým proudem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300" smtClean="0"/>
              <a:t>Klasifikace podmínek prostředí dle ČSN EN 60721-3-3 a ČSN EN 60721-3-4</a:t>
            </a:r>
          </a:p>
          <a:p>
            <a:pPr eaLnBrk="1" hangingPunct="1"/>
            <a:r>
              <a:rPr lang="cs-CZ" altLang="cs-CZ" sz="2300" smtClean="0"/>
              <a:t>Stanovení základních charakteristik a určení prostoru z</a:t>
            </a:r>
            <a:r>
              <a:rPr lang="cs-CZ" altLang="cs-CZ" sz="2400" smtClean="0"/>
              <a:t> </a:t>
            </a:r>
            <a:r>
              <a:rPr lang="cs-CZ" altLang="cs-CZ" sz="2300" smtClean="0"/>
              <a:t>hlediska nebezpečí úrazu elektrickým proudem dle ČSN 33 2000-3</a:t>
            </a:r>
          </a:p>
          <a:p>
            <a:pPr eaLnBrk="1" hangingPunct="1"/>
            <a:r>
              <a:rPr lang="cs-CZ" altLang="cs-CZ" sz="2300" smtClean="0"/>
              <a:t>Stanovení minimálního krytí dle ČSN 33 2005-51 ed. 2</a:t>
            </a:r>
          </a:p>
          <a:p>
            <a:pPr eaLnBrk="1" hangingPunct="1"/>
            <a:r>
              <a:rPr lang="cs-CZ" altLang="cs-CZ" sz="2300" smtClean="0"/>
              <a:t>Ochrana pře úrazem elektrickým proudem dle         ČSN EN 61140 a ČSN 33 2000-4-41 ed.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Maximální proud protékající přípojkou dle            ČSN 33 2130: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Dovolené proudové zatížení při referenčním způsobu uložení vedení „C“ dle ČSN 33 2000-5-523:</a:t>
            </a:r>
          </a:p>
        </p:txBody>
      </p:sp>
      <p:graphicFrame>
        <p:nvGraphicFramePr>
          <p:cNvPr id="26628" name="Zástupný symbol pro obsah 3"/>
          <p:cNvGraphicFramePr>
            <a:graphicFrameLocks noChangeAspect="1"/>
          </p:cNvGraphicFramePr>
          <p:nvPr/>
        </p:nvGraphicFramePr>
        <p:xfrm>
          <a:off x="1500188" y="3071813"/>
          <a:ext cx="6311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Rovnice" r:id="rId3" imgW="2527300" imgH="406400" progId="Equation.3">
                  <p:embed/>
                </p:oleObj>
              </mc:Choice>
              <mc:Fallback>
                <p:oleObj name="Rovnice" r:id="rId3" imgW="2527300" imgH="40640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071813"/>
                        <a:ext cx="6311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2214563" y="5286375"/>
          <a:ext cx="45386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Rovnice" r:id="rId5" imgW="1816100" imgH="190500" progId="Equation.3">
                  <p:embed/>
                </p:oleObj>
              </mc:Choice>
              <mc:Fallback>
                <p:oleObj name="Rovnice" r:id="rId5" imgW="18161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286375"/>
                        <a:ext cx="45386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Úbytek napětí podle ČSN 33 2130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kontrola provedena na úbytek mezi PS a RO:</a:t>
            </a: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2071688" y="3357563"/>
          <a:ext cx="50768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Rovnice" r:id="rId3" imgW="2032000" imgH="393700" progId="Equation.3">
                  <p:embed/>
                </p:oleObj>
              </mc:Choice>
              <mc:Fallback>
                <p:oleObj name="Rovnice" r:id="rId3" imgW="20320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357563"/>
                        <a:ext cx="50768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2071688" y="4643438"/>
          <a:ext cx="5330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Rovnice" r:id="rId5" imgW="2133600" imgH="355600" progId="Equation.3">
                  <p:embed/>
                </p:oleObj>
              </mc:Choice>
              <mc:Fallback>
                <p:oleObj name="Rovnice" r:id="rId5" imgW="21336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643438"/>
                        <a:ext cx="53308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Kontrola ochrany vedení před nadproudy dle      ČSN 2000-4-43: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pro jistič 3x32A a kabel CYKY-J 4x10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pro pojistky 3x63A a kabel CYKY-J 4x16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graphicFrame>
        <p:nvGraphicFramePr>
          <p:cNvPr id="28676" name="Zástupný symbol pro obsah 3"/>
          <p:cNvGraphicFramePr>
            <a:graphicFrameLocks noChangeAspect="1"/>
          </p:cNvGraphicFramePr>
          <p:nvPr/>
        </p:nvGraphicFramePr>
        <p:xfrm>
          <a:off x="2286000" y="3071813"/>
          <a:ext cx="428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Rovnice" r:id="rId3" imgW="1714500" imgH="228600" progId="Equation.3">
                  <p:embed/>
                </p:oleObj>
              </mc:Choice>
              <mc:Fallback>
                <p:oleObj name="Rovnice" r:id="rId3" imgW="1714500" imgH="22860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71813"/>
                        <a:ext cx="4286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2286000" y="4143375"/>
          <a:ext cx="4762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Rovnice" r:id="rId5" imgW="1904174" imgH="165028" progId="Equation.3">
                  <p:embed/>
                </p:oleObj>
              </mc:Choice>
              <mc:Fallback>
                <p:oleObj name="Rovnice" r:id="rId5" imgW="1904174" imgH="16502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3375"/>
                        <a:ext cx="47625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2365375" y="5286375"/>
          <a:ext cx="4603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Rovnice" r:id="rId7" imgW="1841500" imgH="165100" progId="Equation.3">
                  <p:embed/>
                </p:oleObj>
              </mc:Choice>
              <mc:Fallback>
                <p:oleObj name="Rovnice" r:id="rId7" imgW="1841500" imgH="16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5286375"/>
                        <a:ext cx="46037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7662863" cy="1709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Výpočet zkratového proudu a impedance podle  ČSN EN 60909-0: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857250" y="4071938"/>
          <a:ext cx="7673975" cy="1784352"/>
        </p:xfrm>
        <a:graphic>
          <a:graphicData uri="http://schemas.openxmlformats.org/drawingml/2006/table">
            <a:tbl>
              <a:tblPr/>
              <a:tblGrid>
                <a:gridCol w="1535113"/>
                <a:gridCol w="1535112"/>
                <a:gridCol w="1533525"/>
                <a:gridCol w="1535113"/>
                <a:gridCol w="153511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Jistící skříň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kmax 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kmin 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I˝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kmax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[kA]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I˝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kmin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[kA]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50,916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55,32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4,99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53,223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58,086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4,77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106,363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121,828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32" name="Zástupný symbol pro obsah 3"/>
          <p:cNvGraphicFramePr>
            <a:graphicFrameLocks noChangeAspect="1"/>
          </p:cNvGraphicFramePr>
          <p:nvPr/>
        </p:nvGraphicFramePr>
        <p:xfrm>
          <a:off x="3000375" y="3000375"/>
          <a:ext cx="2413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Rovnice" r:id="rId3" imgW="965200" imgH="393700" progId="Equation.3">
                  <p:embed/>
                </p:oleObj>
              </mc:Choice>
              <mc:Fallback>
                <p:oleObj name="Rovnice" r:id="rId3" imgW="965200" imgH="39370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00375"/>
                        <a:ext cx="2413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Výpočet ekvivalentního oteplovacího proudu podle ČSN EN 60909-0: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Kontrola na minimální průřez podle                      ČSN 33 2000-4-43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kabel CYKY-J 4x16 mezi PS a RE: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600" smtClean="0"/>
          </a:p>
          <a:p>
            <a:pPr lvl="2" eaLnBrk="1" hangingPunct="1">
              <a:lnSpc>
                <a:spcPct val="90000"/>
              </a:lnSpc>
            </a:pPr>
            <a:endParaRPr lang="cs-CZ" altLang="cs-CZ" sz="1600" smtClean="0"/>
          </a:p>
          <a:p>
            <a:pPr lvl="2" eaLnBrk="1" hangingPunct="1">
              <a:lnSpc>
                <a:spcPct val="90000"/>
              </a:lnSpc>
            </a:pPr>
            <a:endParaRPr lang="cs-CZ" altLang="cs-CZ" sz="16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kabel CYKY-J 4x10 mezi RE a RO: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graphicFrame>
        <p:nvGraphicFramePr>
          <p:cNvPr id="30724" name="Zástupný symbol pro obsah 3"/>
          <p:cNvGraphicFramePr>
            <a:graphicFrameLocks noChangeAspect="1"/>
          </p:cNvGraphicFramePr>
          <p:nvPr/>
        </p:nvGraphicFramePr>
        <p:xfrm>
          <a:off x="4587875" y="4667250"/>
          <a:ext cx="254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Rovnice" r:id="rId3" imgW="101556" imgH="190417" progId="Equation.3">
                  <p:embed/>
                </p:oleObj>
              </mc:Choice>
              <mc:Fallback>
                <p:oleObj name="Rovnice" r:id="rId3" imgW="101556" imgH="190417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4667250"/>
                        <a:ext cx="254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357688" y="2857500"/>
          <a:ext cx="2667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Rovnice" r:id="rId5" imgW="1066800" imgH="228600" progId="Equation.3">
                  <p:embed/>
                </p:oleObj>
              </mc:Choice>
              <mc:Fallback>
                <p:oleObj name="Rovnice" r:id="rId5" imgW="1066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857500"/>
                        <a:ext cx="2667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976313" y="5643563"/>
          <a:ext cx="75247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Rovnice" r:id="rId7" imgW="3009900" imgH="381000" progId="Equation.3">
                  <p:embed/>
                </p:oleObj>
              </mc:Choice>
              <mc:Fallback>
                <p:oleObj name="Rovnice" r:id="rId7" imgW="3009900" imgH="38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643563"/>
                        <a:ext cx="75247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928688" y="4429125"/>
          <a:ext cx="77152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Rovnice" r:id="rId9" imgW="3086100" imgH="381000" progId="Equation.3">
                  <p:embed/>
                </p:oleObj>
              </mc:Choice>
              <mc:Fallback>
                <p:oleObj name="Rovnice" r:id="rId9" imgW="3086100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429125"/>
                        <a:ext cx="77152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Kontrola impedance poruchové smyčky podle     ČSN 33 2000-4-41 ed. 2: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jistič I</a:t>
            </a:r>
            <a:r>
              <a:rPr lang="cs-CZ" altLang="cs-CZ" sz="2000" baseline="-25000" smtClean="0"/>
              <a:t>N</a:t>
            </a:r>
            <a:r>
              <a:rPr lang="cs-CZ" altLang="cs-CZ" sz="2000" smtClean="0"/>
              <a:t> = 16 A charakteristika B a kabel CYKY-J 3x2,5: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jistič I</a:t>
            </a:r>
            <a:r>
              <a:rPr lang="cs-CZ" altLang="cs-CZ" sz="2000" baseline="-25000" smtClean="0"/>
              <a:t>N</a:t>
            </a:r>
            <a:r>
              <a:rPr lang="cs-CZ" altLang="cs-CZ" sz="2000" smtClean="0"/>
              <a:t> = 10 A charakteristika B a kabel CYKY-J 3x1,5:</a:t>
            </a:r>
          </a:p>
        </p:txBody>
      </p:sp>
      <p:graphicFrame>
        <p:nvGraphicFramePr>
          <p:cNvPr id="31748" name="Zástupný symbol pro obsah 3"/>
          <p:cNvGraphicFramePr>
            <a:graphicFrameLocks noChangeAspect="1"/>
          </p:cNvGraphicFramePr>
          <p:nvPr/>
        </p:nvGraphicFramePr>
        <p:xfrm>
          <a:off x="1809750" y="4143375"/>
          <a:ext cx="5715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Rovnice" r:id="rId3" imgW="2286000" imgH="368300" progId="Equation.3">
                  <p:embed/>
                </p:oleObj>
              </mc:Choice>
              <mc:Fallback>
                <p:oleObj name="Rovnice" r:id="rId3" imgW="2286000" imgH="36830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143375"/>
                        <a:ext cx="57150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3246438" y="3119438"/>
          <a:ext cx="20304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Rovnice" r:id="rId5" imgW="812447" imgH="190417" progId="Equation.3">
                  <p:embed/>
                </p:oleObj>
              </mc:Choice>
              <mc:Fallback>
                <p:oleObj name="Rovnice" r:id="rId5" imgW="812447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119438"/>
                        <a:ext cx="20304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1865313" y="5500688"/>
          <a:ext cx="57467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Rovnice" r:id="rId7" imgW="2298700" imgH="368300" progId="Equation.3">
                  <p:embed/>
                </p:oleObj>
              </mc:Choice>
              <mc:Fallback>
                <p:oleObj name="Rovnice" r:id="rId7" imgW="22987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5500688"/>
                        <a:ext cx="57467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Výpočty</a:t>
            </a:r>
            <a:endParaRPr lang="cs-CZ" altLang="cs-CZ" sz="320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Výpočet dostatečné vzdálenosti podle                  ČSN EN 62305-3: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1600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cs-CZ" sz="1600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cs-CZ" sz="16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cs-CZ" dirty="0" smtClean="0"/>
              <a:t>Minimální plocha obvodového zemniče podle uspořádání typu B: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navržený obvodový zemnič uzavírá plochu 121,5 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, pro LPS III je z ČSN EN 62305-3 l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=2,5 m: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marL="742950" lvl="2" indent="-342900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marL="742950" lvl="2" indent="-342900"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  <p:graphicFrame>
        <p:nvGraphicFramePr>
          <p:cNvPr id="32772" name="Zástupný symbol pro obsah 3"/>
          <p:cNvGraphicFramePr>
            <a:graphicFrameLocks noChangeAspect="1"/>
          </p:cNvGraphicFramePr>
          <p:nvPr/>
        </p:nvGraphicFramePr>
        <p:xfrm>
          <a:off x="2071688" y="3000375"/>
          <a:ext cx="4826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Rovnice" r:id="rId3" imgW="1930400" imgH="381000" progId="Equation.3">
                  <p:embed/>
                </p:oleObj>
              </mc:Choice>
              <mc:Fallback>
                <p:oleObj name="Rovnice" r:id="rId3" imgW="1930400" imgH="381000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000375"/>
                        <a:ext cx="4826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4325938" y="4405313"/>
          <a:ext cx="14589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Rovnice" r:id="rId5" imgW="583947" imgH="190417" progId="Equation.3">
                  <p:embed/>
                </p:oleObj>
              </mc:Choice>
              <mc:Fallback>
                <p:oleObj name="Rovnice" r:id="rId5" imgW="583947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405313"/>
                        <a:ext cx="14589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4381500" y="5786438"/>
          <a:ext cx="15224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Rovnice" r:id="rId7" imgW="609336" imgH="165028" progId="Equation.3">
                  <p:embed/>
                </p:oleObj>
              </mc:Choice>
              <mc:Fallback>
                <p:oleObj name="Rovnice" r:id="rId7" imgW="609336" imgH="16502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5786438"/>
                        <a:ext cx="15224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Projektová dokumentace zařízení silnoproudé elektrotechniky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musí být vypracována ke každému rodinnému sídlu a venkovním rozvodům</a:t>
            </a:r>
          </a:p>
          <a:p>
            <a:pPr eaLnBrk="1" hangingPunct="1"/>
            <a:r>
              <a:rPr lang="cs-CZ" altLang="cs-CZ" smtClean="0"/>
              <a:t>dělí se dle zaměření a jejího účelu</a:t>
            </a:r>
          </a:p>
          <a:p>
            <a:pPr eaLnBrk="1" hangingPunct="1"/>
            <a:r>
              <a:rPr lang="cs-CZ" altLang="cs-CZ" smtClean="0"/>
              <a:t>při realizaci slouží firmám k provedení a postupu montáže a investorovi ke kontrole úplnosti a kvality vykonaných prací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Technický popis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této části bylo popsáno: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pojistková skříň, měření odběru elektrické energie, přívod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okruhová rozvodnice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vnitřní silnoproudé rozvody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elektroinstalační systém Nikobus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přepěťová ochrana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detektory kouře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zemnící soustava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bleskosvod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venkovní rozvody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bezpečnost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Přílohy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Obsah příloh: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venkovní situační schéma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schéma jistících skříní PS a RE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schéma okruhové rozvodnice RO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schéma PHP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situační schéma 1.NP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situační schéma 2.NP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situační schéma bleskosvodu a uzemnění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tabulka výstupů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programovací listy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ochrana před bleskem, management rizika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specifikace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Zástupný symbol pro obsah 5" descr="9.1 Venkovní situace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144000" cy="6511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Zástupný symbol pro obsah 3" descr="9.3.1 rozvaděč RO.jpg"/>
          <p:cNvPicPr>
            <a:picLocks noGrp="1" noChangeAspect="1"/>
          </p:cNvPicPr>
          <p:nvPr>
            <p:ph/>
          </p:nvPr>
        </p:nvPicPr>
        <p:blipFill>
          <a:blip r:embed="rId2"/>
          <a:srcRect l="7813"/>
          <a:stretch>
            <a:fillRect/>
          </a:stretch>
        </p:blipFill>
        <p:spPr>
          <a:xfrm>
            <a:off x="0" y="1571625"/>
            <a:ext cx="91440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pro obsah 3" descr="9.5 Situační schéma.jpg"/>
          <p:cNvPicPr>
            <a:picLocks noGrp="1" noChangeAspect="1"/>
          </p:cNvPicPr>
          <p:nvPr>
            <p:ph/>
          </p:nvPr>
        </p:nvPicPr>
        <p:blipFill>
          <a:blip r:embed="rId2"/>
          <a:srcRect l="4861" t="14819" r="4861" b="14333"/>
          <a:stretch>
            <a:fillRect/>
          </a:stretch>
        </p:blipFill>
        <p:spPr>
          <a:xfrm>
            <a:off x="0" y="720725"/>
            <a:ext cx="9144000" cy="509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Závěr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Byl zpracován kompletní vzorový projekt zařízení silnoproudé elektrotechniky rodinného sídla s použitím systému Nikobus.</a:t>
            </a:r>
          </a:p>
          <a:p>
            <a:pPr eaLnBrk="1" hangingPunct="1"/>
            <a:r>
              <a:rPr lang="cs-CZ" smtClean="0"/>
              <a:t>Do vzorového projektu jsou zapracovány v současnosti platné zákony, vyhlášky a normy, na jejichž základě by měl vzniknout projekt zaručující investorovi bezpečnost a spolehlivost elektrické instalace.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856711"/>
              </p:ext>
            </p:extLst>
          </p:nvPr>
        </p:nvGraphicFramePr>
        <p:xfrm>
          <a:off x="4788024" y="3717032"/>
          <a:ext cx="389877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Projektant elektro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musí mít odpovídající vzdělání dosahující alespoň úplného středního odborného vzdělání elektrotechnického směru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měl by mít přehled: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 oboru teoretické elektrotechniky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 zákonech, vyhláškách a vládních nařízeních se schopností správně interpretovat jejich znění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 normách a elektrotechnických předpisech s velmi dobrou orientací v nich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 nabídce elektrotechnického materiálu a zařízení uváděného na náš trh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mtClean="0"/>
              <a:t>Základní postup při návrhu projektové dokumentace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Nabídka</a:t>
            </a:r>
          </a:p>
          <a:p>
            <a:pPr eaLnBrk="1" hangingPunct="1">
              <a:defRPr/>
            </a:pPr>
            <a:r>
              <a:rPr lang="cs-CZ" dirty="0" smtClean="0"/>
              <a:t>Smlouva o dílo</a:t>
            </a:r>
          </a:p>
          <a:p>
            <a:pPr eaLnBrk="1" hangingPunct="1">
              <a:defRPr/>
            </a:pPr>
            <a:r>
              <a:rPr lang="cs-CZ" dirty="0" smtClean="0"/>
              <a:t>Zadání požadavků a návrh řešení</a:t>
            </a:r>
          </a:p>
          <a:p>
            <a:pPr eaLnBrk="1" hangingPunct="1">
              <a:defRPr/>
            </a:pPr>
            <a:r>
              <a:rPr lang="cs-CZ" dirty="0" smtClean="0"/>
              <a:t>Žádost o technicko-obchodní vyjádření na ČEZ Distribuce, a.s</a:t>
            </a:r>
          </a:p>
          <a:p>
            <a:pPr eaLnBrk="1" hangingPunct="1">
              <a:defRPr/>
            </a:pPr>
            <a:r>
              <a:rPr lang="cs-CZ" dirty="0" smtClean="0"/>
              <a:t>Protokol o určení vnějších vlivů</a:t>
            </a:r>
          </a:p>
          <a:p>
            <a:pPr eaLnBrk="1" hangingPunct="1">
              <a:defRPr/>
            </a:pPr>
            <a:r>
              <a:rPr lang="cs-CZ" dirty="0" smtClean="0"/>
              <a:t>Odhad rizika pravděpodobnosti úderu blesku do budovy</a:t>
            </a:r>
          </a:p>
          <a:p>
            <a:pPr eaLnBrk="1" hangingPunct="1">
              <a:defRPr/>
            </a:pPr>
            <a:r>
              <a:rPr lang="cs-CZ" dirty="0" smtClean="0"/>
              <a:t>Dimenzování a výpočty</a:t>
            </a:r>
          </a:p>
          <a:p>
            <a:pPr eaLnBrk="1" hangingPunct="1">
              <a:defRPr/>
            </a:pPr>
            <a:r>
              <a:rPr lang="cs-CZ" dirty="0" smtClean="0"/>
              <a:t>Zpracování výkresové a textové části</a:t>
            </a:r>
          </a:p>
          <a:p>
            <a:pPr eaLnBrk="1" hangingPunct="1">
              <a:defRPr/>
            </a:pPr>
            <a:r>
              <a:rPr lang="cs-CZ" dirty="0" smtClean="0"/>
              <a:t>Specifikace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Stupně projektových dokumentací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Stupně dokumentací podle stavebního zákona č. 183/2006 Sb.:</a:t>
            </a:r>
          </a:p>
          <a:p>
            <a:pPr lvl="1" eaLnBrk="1" hangingPunct="1"/>
            <a:r>
              <a:rPr lang="cs-CZ" altLang="cs-CZ" smtClean="0"/>
              <a:t>dokumentace pro územní řízení</a:t>
            </a:r>
          </a:p>
          <a:p>
            <a:pPr lvl="1" eaLnBrk="1" hangingPunct="1"/>
            <a:r>
              <a:rPr lang="cs-CZ" altLang="cs-CZ" smtClean="0"/>
              <a:t>dokumentace pro ohlášení stavby</a:t>
            </a:r>
          </a:p>
          <a:p>
            <a:pPr lvl="1" eaLnBrk="1" hangingPunct="1"/>
            <a:r>
              <a:rPr lang="cs-CZ" altLang="cs-CZ" smtClean="0"/>
              <a:t>dokumentace pro stavební řízení</a:t>
            </a:r>
          </a:p>
          <a:p>
            <a:pPr lvl="1" eaLnBrk="1" hangingPunct="1"/>
            <a:r>
              <a:rPr lang="cs-CZ" altLang="cs-CZ" smtClean="0"/>
              <a:t>dokumentace pro zkrácené stavební řízení</a:t>
            </a:r>
          </a:p>
          <a:p>
            <a:pPr lvl="1" eaLnBrk="1" hangingPunct="1"/>
            <a:r>
              <a:rPr lang="cs-CZ" altLang="cs-CZ" smtClean="0"/>
              <a:t>dokumentace pro provádění stavby</a:t>
            </a:r>
          </a:p>
          <a:p>
            <a:pPr lvl="1" eaLnBrk="1" hangingPunct="1"/>
            <a:r>
              <a:rPr lang="cs-CZ" altLang="cs-CZ" smtClean="0"/>
              <a:t>dokumentace skutečného provedení stavby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z="3200" smtClean="0"/>
              <a:t>Základní požadavky norem a předpisů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Odborná způsobilost a autorizace pro projektování </a:t>
            </a:r>
          </a:p>
          <a:p>
            <a:pPr eaLnBrk="1" hangingPunct="1"/>
            <a:r>
              <a:rPr lang="cs-CZ" altLang="cs-CZ" smtClean="0"/>
              <a:t>Přehled zákonů a vyhlášek </a:t>
            </a:r>
          </a:p>
          <a:p>
            <a:pPr eaLnBrk="1" hangingPunct="1"/>
            <a:r>
              <a:rPr lang="cs-CZ" altLang="cs-CZ" smtClean="0"/>
              <a:t>Přehled základních norem v oboru elektro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/>
              <a:t>Odborná způsobilost pro projektování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Vyhláška č. 50/1978 Sb. stanovuje odbornou způsobilost pracovníků, kteří se zabývají obsluhou elektrických zařízení, prací na nich a projektováním těchto zařízení</a:t>
            </a:r>
          </a:p>
          <a:p>
            <a:pPr eaLnBrk="1" hangingPunct="1"/>
            <a:r>
              <a:rPr lang="cs-CZ" altLang="cs-CZ" smtClean="0"/>
              <a:t>Zákon č. 360/1992 Sb. hovoří o výkonu povolání autorizovaných architektů, inženýrů a techniků činných ve výstavbě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/>
              <a:t>Odborná způsobilost pro projektování</a:t>
            </a:r>
          </a:p>
        </p:txBody>
      </p:sp>
      <p:graphicFrame>
        <p:nvGraphicFramePr>
          <p:cNvPr id="5" name="Zástupný symbol pro tabulku 4"/>
          <p:cNvGraphicFramePr>
            <a:graphicFrameLocks noGrp="1"/>
          </p:cNvGraphicFramePr>
          <p:nvPr>
            <p:ph type="tbl" idx="1"/>
          </p:nvPr>
        </p:nvGraphicFramePr>
        <p:xfrm>
          <a:off x="838200" y="2362200"/>
          <a:ext cx="7693026" cy="3852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5040"/>
                <a:gridCol w="2928958"/>
                <a:gridCol w="2459028"/>
              </a:tblGrid>
              <a:tr h="642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Druh autorizace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Odborné vzdělání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/>
                        <a:t>Min. délka odborné praxe [rok]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1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Autorizovaný inženýr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VŠ magisterské v oboru </a:t>
                      </a:r>
                      <a:r>
                        <a:rPr lang="cs-CZ" sz="2000" dirty="0" err="1"/>
                        <a:t>elektro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3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1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VŠ </a:t>
                      </a:r>
                      <a:r>
                        <a:rPr lang="cs-CZ" sz="2000" dirty="0" smtClean="0"/>
                        <a:t>bakalářské </a:t>
                      </a:r>
                      <a:r>
                        <a:rPr lang="cs-CZ" sz="2000" dirty="0"/>
                        <a:t>v oboru </a:t>
                      </a:r>
                      <a:r>
                        <a:rPr lang="cs-CZ" sz="2000" dirty="0" err="1"/>
                        <a:t>elektro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/>
                        <a:t>5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1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Autorizovaný technik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VŠ magisterské v oboru </a:t>
                      </a:r>
                      <a:r>
                        <a:rPr lang="cs-CZ" sz="2000" dirty="0" err="1"/>
                        <a:t>elektro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/>
                        <a:t>3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1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VŠ </a:t>
                      </a:r>
                      <a:r>
                        <a:rPr lang="cs-CZ" sz="2000" dirty="0" smtClean="0"/>
                        <a:t>bakalářské </a:t>
                      </a:r>
                      <a:r>
                        <a:rPr lang="cs-CZ" sz="2000" dirty="0"/>
                        <a:t>v oboru </a:t>
                      </a:r>
                      <a:r>
                        <a:rPr lang="cs-CZ" sz="2000" dirty="0" err="1"/>
                        <a:t>elektro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3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1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SŠ v oboru </a:t>
                      </a:r>
                      <a:r>
                        <a:rPr lang="cs-CZ" sz="2000" dirty="0" err="1"/>
                        <a:t>elektro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/>
                        <a:t>5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3951</TotalTime>
  <Words>1179</Words>
  <Application>Microsoft Office PowerPoint</Application>
  <PresentationFormat>Předvádění na obrazovce (4:3)</PresentationFormat>
  <Paragraphs>269</Paragraphs>
  <Slides>36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Kapsle</vt:lpstr>
      <vt:lpstr>Výchozí návrh</vt:lpstr>
      <vt:lpstr>Rovnice</vt:lpstr>
      <vt:lpstr>NÁVRH MODERNÍ ELEKTROINSTALACE DO RODINNÉHO SÍDLA</vt:lpstr>
      <vt:lpstr>Zásady pro vypracování:</vt:lpstr>
      <vt:lpstr>Projektová dokumentace zařízení silnoproudé elektrotechniky</vt:lpstr>
      <vt:lpstr>Projektant elektro </vt:lpstr>
      <vt:lpstr>Základní postup při návrhu projektové dokumentace</vt:lpstr>
      <vt:lpstr>Stupně projektových dokumentací</vt:lpstr>
      <vt:lpstr>Základní požadavky norem a předpisů </vt:lpstr>
      <vt:lpstr>Odborná způsobilost pro projektování</vt:lpstr>
      <vt:lpstr>Odborná způsobilost pro projektování</vt:lpstr>
      <vt:lpstr>Základní vztahy a výpočty dle ČSN</vt:lpstr>
      <vt:lpstr>Základní vztahy a výpočty dle ČSN</vt:lpstr>
      <vt:lpstr>Standardní elektroinstalace </vt:lpstr>
      <vt:lpstr>Standardní elektroinstalace </vt:lpstr>
      <vt:lpstr>Moderní elektroinstalace </vt:lpstr>
      <vt:lpstr>Moderní elektroinstalace - Xcomfort Nikobus</vt:lpstr>
      <vt:lpstr>Spínací jednotka</vt:lpstr>
      <vt:lpstr>Ovládací prvky systému Nikobus</vt:lpstr>
      <vt:lpstr>IR ovladač</vt:lpstr>
      <vt:lpstr>Ovládací prvky systému Nikobus</vt:lpstr>
      <vt:lpstr>Projekt zařízení silnoproudé elektrotechniky rodinného sídla</vt:lpstr>
      <vt:lpstr>Základní a technické údaje</vt:lpstr>
      <vt:lpstr>Stanovení vnějších vlivů a ochran před úrazem elektrickým proudem</vt:lpstr>
      <vt:lpstr>Výpočty</vt:lpstr>
      <vt:lpstr>Výpočty</vt:lpstr>
      <vt:lpstr>Výpočty</vt:lpstr>
      <vt:lpstr>Výpočty</vt:lpstr>
      <vt:lpstr>Výpočty</vt:lpstr>
      <vt:lpstr>Výpočty</vt:lpstr>
      <vt:lpstr>Výpočty</vt:lpstr>
      <vt:lpstr>Technický popis</vt:lpstr>
      <vt:lpstr>Přílohy</vt:lpstr>
      <vt:lpstr>Prezentace aplikace PowerPoint</vt:lpstr>
      <vt:lpstr>Prezentace aplikace PowerPoint</vt:lpstr>
      <vt:lpstr>Prezentace aplikace PowerPoint</vt:lpstr>
      <vt:lpstr>Závěr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ELEKTROINSTALACE V REKONSTRUOVANÉM RODINNÉM DOMĚ</dc:title>
  <dc:creator>Mia</dc:creator>
  <cp:lastModifiedBy>Zbyněk</cp:lastModifiedBy>
  <cp:revision>223</cp:revision>
  <dcterms:created xsi:type="dcterms:W3CDTF">2007-06-17T08:05:44Z</dcterms:created>
  <dcterms:modified xsi:type="dcterms:W3CDTF">2015-12-08T10:11:55Z</dcterms:modified>
</cp:coreProperties>
</file>